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9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4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9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7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1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00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7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8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16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rgbClr val="FAC6EF"/>
            </a:gs>
            <a:gs pos="100000">
              <a:srgbClr val="FAC6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987FC-8A0D-4D62-9167-CC35D0E48522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D1B3-ED07-46AA-9571-B16BEE72DA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9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248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2538" y="2268676"/>
            <a:ext cx="9488557" cy="4589324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Dia Mundial das Comunicações Sociais 2016: Comunicação e Misericórdia: um encontro fecundo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" y="365125"/>
            <a:ext cx="6443003" cy="5811838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Gostaria de encorajar a todos a pensar a sociedade humana não como um espaço onde estranhos competem e procuram prevalecer, mas antes como uma casa ou uma família onde a porta está sempre aberta e se procura aceitar uns aos outros.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02" y="384591"/>
            <a:ext cx="5411298" cy="54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861" y="984738"/>
            <a:ext cx="10515600" cy="5444197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/>
              <a:t>Todos: Para isso é fundamental escutar. Comunicar significa partilhar, e a partilha exige a escuta, o acolhimento. </a:t>
            </a:r>
          </a:p>
          <a:p>
            <a:pPr marL="0" indent="0">
              <a:buNone/>
            </a:pPr>
            <a:r>
              <a:rPr lang="pt-BR" sz="3200" b="1" dirty="0"/>
              <a:t>Leitor: </a:t>
            </a:r>
            <a:r>
              <a:rPr lang="pt-BR" sz="3200" dirty="0"/>
              <a:t>Escutar é muito mais do que ouvir. Ouvir diz respeito ao âmbito da informação; escutar, ao invés, refere-se ao âmbito da comunicação e requer a proximidade. A escuta permite-nos assumir a atitude justa, saindo da tranquila condição de espectadores, usuários, consumidores. Escutar significa também ser capaz de compartilhar questões e dúvidas, caminhar lado a lado, libertar-se de qualquer presunção de omnipotência e colocar, humildemente, as próprias capacidades e dons ao serviço do bem comum.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36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08" y="2169941"/>
            <a:ext cx="5876192" cy="42308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372" y="770547"/>
            <a:ext cx="7222588" cy="5939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Leitor: </a:t>
            </a:r>
            <a:r>
              <a:rPr lang="pt-BR" sz="3600" dirty="0"/>
              <a:t>Escutar significa prestar atenção, ter desejo de compreender, dar valor, respeitar, guardar a palavra alheia. Na escuta, consuma-se uma espécie de martírio, um sacrifício de nós mesmos em que se renova o gesto sacro realizado por Moisés diante da sarça-ardente: descalçar as sandálias na «terra santa» do encontro com o outro que me fala (cf. </a:t>
            </a:r>
            <a:r>
              <a:rPr lang="pt-BR" sz="3600" dirty="0" err="1"/>
              <a:t>Ex</a:t>
            </a:r>
            <a:r>
              <a:rPr lang="pt-BR" sz="3600" dirty="0"/>
              <a:t> 3, 5). </a:t>
            </a:r>
          </a:p>
        </p:txBody>
      </p:sp>
    </p:spTree>
    <p:extLst>
      <p:ext uri="{BB962C8B-B14F-4D97-AF65-F5344CB8AC3E}">
        <p14:creationId xmlns:p14="http://schemas.microsoft.com/office/powerpoint/2010/main" val="339060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5675142" cy="363293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Todos: Saber escutar é uma graça imensa, é um dom que é preciso implorar e depois exercitar-se a praticá-lo.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342" y="0"/>
            <a:ext cx="5238089" cy="67675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5572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Leitor: </a:t>
            </a:r>
            <a:r>
              <a:rPr lang="pt-BR" dirty="0"/>
              <a:t>Também e-mails, </a:t>
            </a:r>
            <a:r>
              <a:rPr lang="pt-BR" dirty="0" err="1"/>
              <a:t>sms</a:t>
            </a:r>
            <a:r>
              <a:rPr lang="pt-BR" dirty="0"/>
              <a:t>, redes sociais, chat podem ser formas de comunicação plenamente humanas. Não é a tecnologia que determina se a comunicação é autêntica ou não, mas o coração do homem e a sua capacidade de fazer bom uso dos meios ao seu dispor. As redes sociais são capazes de favorecer as relações e promover o bem da sociedade, mas podem também levar a uma maior polarização e divisão entre as pessoas e os grupos. O ambiente digital é uma praça, um lugar de encontro, onde é possível acariciar ou ferir, realizar uma discussão proveitosa ou um linchamento moral.</a:t>
            </a:r>
          </a:p>
        </p:txBody>
      </p:sp>
    </p:spTree>
    <p:extLst>
      <p:ext uri="{BB962C8B-B14F-4D97-AF65-F5344CB8AC3E}">
        <p14:creationId xmlns:p14="http://schemas.microsoft.com/office/powerpoint/2010/main" val="38842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896" y="886265"/>
            <a:ext cx="5598941" cy="5290698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Leitor: </a:t>
            </a:r>
            <a:r>
              <a:rPr lang="pt-BR" dirty="0"/>
              <a:t>Em rede, também se constrói uma verdadeira cidadania. O acesso às redes digitais implica uma responsabilidade pelo outro, que não vemos mas é real, tem a sua dignidade que deve ser respeitada. A rede pode ser bem utilizada para fazer crescer uma sociedade sadia e aberta à partilha.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15" y="405105"/>
            <a:ext cx="6473127" cy="430757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3261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Leitor: </a:t>
            </a:r>
            <a:r>
              <a:rPr lang="pt-BR" dirty="0"/>
              <a:t>A comunicação, os seus lugares e os seus instrumentos permitiram um alargamento de horizontes para muitas pessoas. Isto é um dom de Deus, e também uma grande responsabilidade. Gosto de definir este poder da comunicação como «proximidade». O encontro entre a comunicação e a misericórdia é fecundo na medida em que gerar uma proximidade que cuida, conforta, cura, acompanha e faz festa. Num mundo dividido, fragmentado, polarizado, comunicar com misericórdia significa contribuir para a boa, livre e solidária proximidade entre os filhos de Deus e irmãos em humanidade.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85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Oração  pelo Ano Santo da Misericórdia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747" y="1690688"/>
            <a:ext cx="8770035" cy="4907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Senhor Jesus Cristo,</a:t>
            </a:r>
            <a:br>
              <a:rPr lang="pt-BR" dirty="0"/>
            </a:br>
            <a:r>
              <a:rPr lang="pt-BR" dirty="0"/>
              <a:t>Vós que nos ensinastes a ser misericordiosos como o Pai celeste,</a:t>
            </a:r>
            <a:br>
              <a:rPr lang="pt-BR" dirty="0"/>
            </a:br>
            <a:r>
              <a:rPr lang="pt-BR" dirty="0"/>
              <a:t>e nos dissestes que quem Vos vê, o vê a Ele,</a:t>
            </a:r>
            <a:br>
              <a:rPr lang="pt-BR" dirty="0"/>
            </a:br>
            <a:r>
              <a:rPr lang="pt-BR" i="1" dirty="0"/>
              <a:t>mostrai-nos o Vosso rosto e seremos salvos!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Vosso olhar de amor libertou Zaqueu e Mateus da escravidão do dinheiro;</a:t>
            </a:r>
            <a:br>
              <a:rPr lang="pt-BR" dirty="0"/>
            </a:br>
            <a:r>
              <a:rPr lang="pt-BR" dirty="0"/>
              <a:t>a adúltera e Madalena de colocarem a felicidade nas coisas criadas;</a:t>
            </a:r>
            <a:br>
              <a:rPr lang="pt-BR" dirty="0"/>
            </a:br>
            <a:r>
              <a:rPr lang="pt-BR" dirty="0"/>
              <a:t>fez chorar Pedro depois da traição,</a:t>
            </a:r>
            <a:br>
              <a:rPr lang="pt-BR" dirty="0"/>
            </a:br>
            <a:r>
              <a:rPr lang="pt-BR" dirty="0"/>
              <a:t>e assegurou o Paraíso ao ladrão arrependido.</a:t>
            </a:r>
            <a:br>
              <a:rPr lang="pt-BR" dirty="0"/>
            </a:br>
            <a:r>
              <a:rPr lang="pt-BR" dirty="0"/>
              <a:t>Fazei que cada um de nós escute, como nos fossem dirigidas, </a:t>
            </a:r>
            <a:br>
              <a:rPr lang="pt-BR" dirty="0"/>
            </a:br>
            <a:r>
              <a:rPr lang="pt-BR" dirty="0"/>
              <a:t>as palavras que dissestes à samaritana:</a:t>
            </a:r>
            <a:br>
              <a:rPr lang="pt-BR" dirty="0"/>
            </a:br>
            <a:r>
              <a:rPr lang="pt-BR" i="1" dirty="0"/>
              <a:t>«Se tu conhecesses o dom de Deus!»</a:t>
            </a:r>
            <a:endParaRPr lang="pt-BR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07" y="1027906"/>
            <a:ext cx="3165520" cy="53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3895" y="520505"/>
            <a:ext cx="11424139" cy="6196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Vós sois o rosto visível do Pai invisível,</a:t>
            </a:r>
            <a:br>
              <a:rPr lang="pt-BR" dirty="0"/>
            </a:br>
            <a:r>
              <a:rPr lang="pt-BR" dirty="0"/>
              <a:t>do Deus que manifesta a sua omnipotência </a:t>
            </a:r>
            <a:br>
              <a:rPr lang="pt-BR" dirty="0"/>
            </a:br>
            <a:r>
              <a:rPr lang="pt-BR" dirty="0"/>
              <a:t>sobretudo com o perdão e a misericórdia:</a:t>
            </a:r>
            <a:br>
              <a:rPr lang="pt-BR" dirty="0"/>
            </a:br>
            <a:r>
              <a:rPr lang="pt-BR" dirty="0"/>
              <a:t>fazei que a Igreja seja no mundo o vosso rosto visível, seu Senhor, ressuscitado e glorificado.</a:t>
            </a:r>
          </a:p>
          <a:p>
            <a:pPr marL="0" indent="0">
              <a:buNone/>
            </a:pPr>
            <a:r>
              <a:rPr lang="pt-BR" dirty="0"/>
              <a:t>Vós quisestes que os Vossos ministros fossem também eles revestidos de fraqueza</a:t>
            </a:r>
            <a:br>
              <a:rPr lang="pt-BR" dirty="0"/>
            </a:br>
            <a:r>
              <a:rPr lang="pt-BR" dirty="0"/>
              <a:t>para sentirem como justa a compaixão pelos que estão na ignorância e no erro:</a:t>
            </a:r>
            <a:br>
              <a:rPr lang="pt-BR" dirty="0"/>
            </a:br>
            <a:r>
              <a:rPr lang="pt-BR" dirty="0"/>
              <a:t>fazei com que todos os que se aproximem de cada um dos vossos ministros </a:t>
            </a:r>
            <a:br>
              <a:rPr lang="pt-BR" dirty="0"/>
            </a:br>
            <a:r>
              <a:rPr lang="pt-BR" dirty="0"/>
              <a:t>se sintam acolhidos, amados e perdoados por Deus.</a:t>
            </a:r>
          </a:p>
          <a:p>
            <a:pPr marL="0" indent="0">
              <a:buNone/>
            </a:pPr>
            <a:r>
              <a:rPr lang="pt-BR" dirty="0"/>
              <a:t>Enviai o Vosso Espírito e consagrai-nos a todos com a sua unção</a:t>
            </a:r>
            <a:br>
              <a:rPr lang="pt-BR" dirty="0"/>
            </a:br>
            <a:r>
              <a:rPr lang="pt-BR" dirty="0"/>
              <a:t>para que o Jubileu da Misericórdia seja um ano de graça do Senhor</a:t>
            </a:r>
            <a:br>
              <a:rPr lang="pt-BR" dirty="0"/>
            </a:br>
            <a:r>
              <a:rPr lang="pt-BR" dirty="0"/>
              <a:t>e a vossa Igreja possa, com renovado entusiasmo, levar a alegre mensagem aos pobres,</a:t>
            </a:r>
            <a:br>
              <a:rPr lang="pt-BR" dirty="0"/>
            </a:br>
            <a:r>
              <a:rPr lang="pt-BR" dirty="0"/>
              <a:t>proclamar a libertação aos cativos e oprimidos</a:t>
            </a:r>
            <a:br>
              <a:rPr lang="pt-BR" dirty="0"/>
            </a:br>
            <a:r>
              <a:rPr lang="pt-BR" dirty="0"/>
              <a:t>e restaurar a vista aos cegos.</a:t>
            </a:r>
          </a:p>
          <a:p>
            <a:pPr marL="0" indent="0">
              <a:buNone/>
            </a:pPr>
            <a:r>
              <a:rPr lang="pt-BR" dirty="0"/>
              <a:t>Nós </a:t>
            </a:r>
            <a:r>
              <a:rPr lang="pt-BR" dirty="0" err="1"/>
              <a:t>Vo-lo</a:t>
            </a:r>
            <a:r>
              <a:rPr lang="pt-BR" dirty="0"/>
              <a:t> pedimos por intercessão de Maria, Mãe de Misericórdia,</a:t>
            </a:r>
            <a:br>
              <a:rPr lang="pt-BR" dirty="0"/>
            </a:br>
            <a:r>
              <a:rPr lang="pt-BR" dirty="0"/>
              <a:t>a Vós que viveis e reinais com o Pai e o Espírito Santo, pelos séculos dos séculos.</a:t>
            </a:r>
            <a:br>
              <a:rPr lang="pt-BR" dirty="0"/>
            </a:br>
            <a:r>
              <a:rPr lang="pt-BR" dirty="0" err="1"/>
              <a:t>Ámen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86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463826"/>
            <a:ext cx="10810461" cy="5713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/>
              <a:t>Leitor: </a:t>
            </a:r>
            <a:r>
              <a:rPr lang="pt-BR" sz="4000" dirty="0"/>
              <a:t>O Ano Santo da Misericórdia convida-nos a refletir sobre a relação entre a comunicação e a misericórdia. (...) Aquilo que dizemos e o modo como o dizemos, cada palavra e cada gesto deveria poder expressar a compaixão, a ternura e o perdão de Deus para todos. O amor, por sua natureza, é comunicação: leva a abrir-se, não se isolando. E, se o nosso coração e os nossos gestos forem animados pela caridade, pelo amor divino, a nossa comunicação será portadora da força de Deus.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6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5" y="2279807"/>
            <a:ext cx="10180623" cy="49100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160" y="235975"/>
            <a:ext cx="109223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Todos: Como filhos de Deus, somos chamados a comunicar com todos, sem exclusão. </a:t>
            </a:r>
          </a:p>
          <a:p>
            <a:pPr marL="0" indent="0">
              <a:buNone/>
            </a:pPr>
            <a:r>
              <a:rPr lang="pt-BR" sz="3600" b="1" dirty="0"/>
              <a:t>Leitor: </a:t>
            </a:r>
            <a:r>
              <a:rPr lang="pt-BR" sz="3600" dirty="0"/>
              <a:t>Particularmente próprio da linguagem e das ações da Igreja é transmitir misericórdia, para tocar o coração das pessoas e sustentá-las no caminho rumo à plenitude daquela vida que Jesus Cristo, enviado pelo Pai, veio trazer a todos. </a:t>
            </a:r>
          </a:p>
        </p:txBody>
      </p:sp>
    </p:spTree>
    <p:extLst>
      <p:ext uri="{BB962C8B-B14F-4D97-AF65-F5344CB8AC3E}">
        <p14:creationId xmlns:p14="http://schemas.microsoft.com/office/powerpoint/2010/main" val="26051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05711" y="443133"/>
            <a:ext cx="3713872" cy="641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Todos: A comunicação tem o poder de criar pontes, favorecer o encontro e a inclusão, enriquecendo assim a sociedade.</a:t>
            </a:r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468" y="0"/>
            <a:ext cx="7695028" cy="69169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464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" y="2256728"/>
            <a:ext cx="8918917" cy="501689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252082"/>
            <a:ext cx="11887200" cy="3727938"/>
          </a:xfrm>
        </p:spPr>
        <p:txBody>
          <a:bodyPr/>
          <a:lstStyle/>
          <a:p>
            <a:r>
              <a:rPr lang="pt-BR" b="1" dirty="0"/>
              <a:t>Leitor: </a:t>
            </a:r>
            <a:r>
              <a:rPr lang="pt-BR" dirty="0"/>
              <a:t>As palavras podem construir pontes entre as pessoas, as famílias, os grupos sociais, os povos. E isto acontece tanto no ambiente físico como no digital. Assim, palavras e ações </a:t>
            </a:r>
            <a:r>
              <a:rPr lang="pt-BR" dirty="0" err="1"/>
              <a:t>hão-de</a:t>
            </a:r>
            <a:r>
              <a:rPr lang="pt-BR" dirty="0"/>
              <a:t> ser tais que nos ajudem a sair dos círculos viciosos de condenações e vinganças que mantêm prisioneiros os indivíduos e as nações, expressando-se através de mensagens de ódio. Ao contrário, a palavra do cristão visa fazer crescer a comunhão e, mesmo quando deve com firmeza condenar o mal, procura não romper jamais o relacionamento e a comunicação.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77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8598" y="422031"/>
            <a:ext cx="5303520" cy="679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Todos: a misericórdia é capaz de implementar um novo modo de falar e dialogar;</a:t>
            </a:r>
          </a:p>
          <a:p>
            <a:pPr marL="0" indent="0">
              <a:buNone/>
            </a:pPr>
            <a:r>
              <a:rPr lang="pt-BR" sz="3600" b="1" dirty="0"/>
              <a:t>Leitor: </a:t>
            </a:r>
            <a:r>
              <a:rPr lang="pt-BR" sz="3600" dirty="0"/>
              <a:t>Como se exprimiu Shakespeare: «A misericórdia não é uma obrigação. Desce do céu como o refrigério da chuva sobre a terra. É uma dupla bênção: abençoa quem a dá e quem a recebe» </a:t>
            </a: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9334" cy="73152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207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4701" y="211015"/>
            <a:ext cx="6227299" cy="6646985"/>
          </a:xfrm>
        </p:spPr>
        <p:txBody>
          <a:bodyPr>
            <a:normAutofit/>
          </a:bodyPr>
          <a:lstStyle/>
          <a:p>
            <a:r>
              <a:rPr lang="pt-BR" sz="3200" b="1" dirty="0"/>
              <a:t>Leitor: </a:t>
            </a:r>
            <a:r>
              <a:rPr lang="pt-BR" sz="3200" dirty="0"/>
              <a:t>É  preciso coragem para orientar as pessoas em direção a processos de reconciliação, mas é precisamente tal audácia positiva e criativa que oferece verdadeiras soluções para conflitos antigos e a oportunidade de realizar uma paz duradoura. «Felizes os misericordiosos, porque alcançarão misericórdia. (...) Felizes os pacificadores, porque serão chamados filhos de Deus»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211015"/>
            <a:ext cx="7052603" cy="528945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7143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Todos: Seja o estilo da nossa comunicação capaz de superar a lógica que separa nitidamente os pecadores dos justos. </a:t>
            </a:r>
          </a:p>
          <a:p>
            <a:pPr marL="0" indent="0">
              <a:buNone/>
            </a:pPr>
            <a:r>
              <a:rPr lang="pt-BR" sz="3600" b="1" dirty="0"/>
              <a:t>Leitor: </a:t>
            </a:r>
            <a:r>
              <a:rPr lang="pt-BR" sz="3600" dirty="0"/>
              <a:t>Podemos e devemos julgar situações de pecado – violência, corrupção, exploração, etc. –, mas não podemos julgar as pessoas, porque só Deus pode ler profundamente no coração delas. </a:t>
            </a:r>
          </a:p>
        </p:txBody>
      </p:sp>
    </p:spTree>
    <p:extLst>
      <p:ext uri="{BB962C8B-B14F-4D97-AF65-F5344CB8AC3E}">
        <p14:creationId xmlns:p14="http://schemas.microsoft.com/office/powerpoint/2010/main" val="30032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/>
              <a:t>Todos: É nosso dever principal afirmar a verdade com amor (cf. </a:t>
            </a:r>
            <a:r>
              <a:rPr lang="pt-BR" sz="3600" b="1" dirty="0" err="1"/>
              <a:t>Ef</a:t>
            </a:r>
            <a:r>
              <a:rPr lang="pt-BR" sz="3600" b="1" dirty="0"/>
              <a:t> 4, 15). </a:t>
            </a:r>
          </a:p>
          <a:p>
            <a:pPr marL="0" indent="0">
              <a:buNone/>
            </a:pPr>
            <a:r>
              <a:rPr lang="pt-BR" sz="3600" dirty="0"/>
              <a:t>Só palavras pronunciadas com amor e acompanhadas por mansidão e misericórdia tocam os nossos corações de pecadores. Palavras e gestos duros ou moralistas correm o risco de alienar ainda mais aqueles que queríamos levar à conversão e à liberdade, reforçando o seu sentido de negação e defesa.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464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1080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Dia Mundial das Comunicações Sociais 2016: Comunicação e Misericórdia: um encontro fecundo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Oração  pelo Ano Santo da Misericórdia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Mundial das Comunicações Sociais 2016: Comunicação e Misericórdia: um encontro fecundo</dc:title>
  <dc:creator>marcia</dc:creator>
  <cp:lastModifiedBy>marcia</cp:lastModifiedBy>
  <cp:revision>6</cp:revision>
  <dcterms:created xsi:type="dcterms:W3CDTF">2016-03-12T14:58:18Z</dcterms:created>
  <dcterms:modified xsi:type="dcterms:W3CDTF">2016-03-12T17:50:35Z</dcterms:modified>
</cp:coreProperties>
</file>