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69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41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256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91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643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4332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627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32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54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8272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759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36E44-EE1A-425F-9B07-39DD5B8B78F8}" type="datetimeFigureOut">
              <a:rPr lang="pt-BR" smtClean="0"/>
              <a:t>12/05/2016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2AB36-C461-493F-B265-88C85C09A0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5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ativosdigitais.rsb.org.br/xmlui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ucidchart.com/documents/view/4802499c-0c17-47af-902c-745ec642e29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929" y="2716306"/>
            <a:ext cx="10804071" cy="414169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3485" y="-73930"/>
            <a:ext cx="9144000" cy="2387600"/>
          </a:xfrm>
        </p:spPr>
        <p:txBody>
          <a:bodyPr/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Penguin" panose="020B7200000000000000" pitchFamily="34" charset="0"/>
              </a:rPr>
              <a:t>Campanha de Matrículas </a:t>
            </a:r>
            <a:br>
              <a:rPr lang="pt-BR" dirty="0">
                <a:solidFill>
                  <a:schemeClr val="accent5">
                    <a:lumMod val="75000"/>
                  </a:schemeClr>
                </a:solidFill>
                <a:latin typeface="Penguin" panose="020B7200000000000000" pitchFamily="34" charset="0"/>
              </a:rPr>
            </a:b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Penguin" panose="020B7200000000000000" pitchFamily="34" charset="0"/>
              </a:rPr>
              <a:t>2016/2017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144" y="2313670"/>
            <a:ext cx="2994682" cy="32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33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5652" y="351058"/>
            <a:ext cx="10515600" cy="1325563"/>
          </a:xfrm>
        </p:spPr>
        <p:txBody>
          <a:bodyPr>
            <a:normAutofit/>
          </a:bodyPr>
          <a:lstStyle/>
          <a:p>
            <a:r>
              <a:rPr lang="pt-BR" sz="7200" dirty="0">
                <a:solidFill>
                  <a:srgbClr val="0070C0"/>
                </a:solidFill>
                <a:latin typeface="Penguin" panose="020B7200000000000000" pitchFamily="34" charset="0"/>
              </a:rPr>
              <a:t>Novo </a:t>
            </a:r>
            <a:r>
              <a:rPr lang="pt-BR" sz="7200" dirty="0" err="1">
                <a:solidFill>
                  <a:srgbClr val="0070C0"/>
                </a:solidFill>
                <a:latin typeface="Penguin" panose="020B7200000000000000" pitchFamily="34" charset="0"/>
              </a:rPr>
              <a:t>Template</a:t>
            </a:r>
            <a:r>
              <a:rPr lang="pt-BR" sz="7200" dirty="0">
                <a:solidFill>
                  <a:srgbClr val="0070C0"/>
                </a:solidFill>
                <a:latin typeface="Penguin" panose="020B7200000000000000" pitchFamily="34" charset="0"/>
              </a:rPr>
              <a:t> – Site - RSB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27274" y="2427019"/>
            <a:ext cx="6471138" cy="1001981"/>
          </a:xfrm>
        </p:spPr>
        <p:txBody>
          <a:bodyPr/>
          <a:lstStyle/>
          <a:p>
            <a:r>
              <a:rPr lang="pt-BR" dirty="0">
                <a:solidFill>
                  <a:srgbClr val="0070C0"/>
                </a:solidFill>
              </a:rPr>
              <a:t>Será Criado em 2017- Mantendo a identidade visual do portal da RSB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Espaço Reservado para Conteúdo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5"/>
          <a:stretch/>
        </p:blipFill>
        <p:spPr>
          <a:xfrm>
            <a:off x="9989236" y="4403187"/>
            <a:ext cx="2082016" cy="206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81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3231" y="463539"/>
            <a:ext cx="8179191" cy="1140118"/>
          </a:xfrm>
        </p:spPr>
        <p:txBody>
          <a:bodyPr>
            <a:noAutofit/>
          </a:bodyPr>
          <a:lstStyle/>
          <a:p>
            <a:r>
              <a:rPr lang="pt-BR" sz="7200" dirty="0">
                <a:solidFill>
                  <a:srgbClr val="0070C0"/>
                </a:solidFill>
                <a:latin typeface="Penguin" panose="020B7200000000000000" pitchFamily="34" charset="0"/>
              </a:rPr>
              <a:t>Biblioteca Digital- RSB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66667" y="2984280"/>
            <a:ext cx="6617677" cy="889440"/>
          </a:xfrm>
        </p:spPr>
        <p:txBody>
          <a:bodyPr/>
          <a:lstStyle/>
          <a:p>
            <a:r>
              <a:rPr lang="pt-BR" dirty="0">
                <a:hlinkClick r:id="rId2"/>
              </a:rPr>
              <a:t>http://ativosdigitais.rsb.org.br/xmlui/</a:t>
            </a:r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5"/>
          <a:stretch/>
        </p:blipFill>
        <p:spPr>
          <a:xfrm>
            <a:off x="9917724" y="0"/>
            <a:ext cx="2082016" cy="206719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72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7929" y="0"/>
            <a:ext cx="10260120" cy="1325563"/>
          </a:xfrm>
        </p:spPr>
        <p:txBody>
          <a:bodyPr>
            <a:noAutofit/>
          </a:bodyPr>
          <a:lstStyle/>
          <a:p>
            <a:r>
              <a:rPr lang="pt-BR" sz="4800" dirty="0">
                <a:solidFill>
                  <a:srgbClr val="0070C0"/>
                </a:solidFill>
                <a:latin typeface="Penguin" panose="020B7200000000000000" pitchFamily="34" charset="0"/>
              </a:rPr>
              <a:t>Sistema de Monitoramento de Mídias - RSB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7447" y="1055078"/>
            <a:ext cx="9762978" cy="5802922"/>
          </a:xfrm>
        </p:spPr>
        <p:txBody>
          <a:bodyPr>
            <a:normAutofit lnSpcReduction="10000"/>
          </a:bodyPr>
          <a:lstStyle/>
          <a:p>
            <a:r>
              <a:rPr lang="pt-BR" dirty="0">
                <a:solidFill>
                  <a:srgbClr val="0070C0"/>
                </a:solidFill>
                <a:latin typeface="Penguin" panose="020B7200000000000000" pitchFamily="34" charset="0"/>
              </a:rPr>
              <a:t>1ª fase: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adaptação das ferramentas de coleta de dados;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Coleta sistemática de dados e análise mensal dos mesmo;</a:t>
            </a: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0070C0"/>
                </a:solidFill>
                <a:latin typeface="Penguin" panose="020B7200000000000000" pitchFamily="34" charset="0"/>
              </a:rPr>
              <a:t>2ª fase: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Análise comparativa de dados;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Construção de um planejamento estratégico de mídia a partir do estabelecimento de metas mensuráveis;</a:t>
            </a:r>
          </a:p>
          <a:p>
            <a:pPr>
              <a:lnSpc>
                <a:spcPct val="110000"/>
              </a:lnSpc>
            </a:pPr>
            <a:r>
              <a:rPr lang="pt-BR" dirty="0">
                <a:solidFill>
                  <a:srgbClr val="0070C0"/>
                </a:solidFill>
                <a:latin typeface="Penguin" panose="020B7200000000000000" pitchFamily="34" charset="0"/>
              </a:rPr>
              <a:t>3ª fase: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Desenvolvimento das ações estratégicos;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Acompanhamento dos processos e projetos;</a:t>
            </a:r>
          </a:p>
          <a:p>
            <a:pPr>
              <a:lnSpc>
                <a:spcPct val="120000"/>
              </a:lnSpc>
            </a:pPr>
            <a:r>
              <a:rPr lang="pt-BR" dirty="0">
                <a:solidFill>
                  <a:srgbClr val="0070C0"/>
                </a:solidFill>
                <a:latin typeface="Penguin" panose="020B7200000000000000" pitchFamily="34" charset="0"/>
              </a:rPr>
              <a:t>4ª fase: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Avaliação;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5"/>
          <a:stretch/>
        </p:blipFill>
        <p:spPr>
          <a:xfrm>
            <a:off x="10011510" y="4621991"/>
            <a:ext cx="2082016" cy="206719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26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556" y="316139"/>
            <a:ext cx="10515600" cy="105546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enguin" panose="020B7200000000000000" pitchFamily="34" charset="0"/>
              </a:rPr>
              <a:t>Processo de concorrência:</a:t>
            </a:r>
            <a:br>
              <a:rPr lang="pt-BR" dirty="0">
                <a:latin typeface="Penguin" panose="020B7200000000000000" pitchFamily="34" charset="0"/>
              </a:rPr>
            </a:br>
            <a:r>
              <a:rPr lang="pt-BR" dirty="0">
                <a:latin typeface="Penguin" panose="020B7200000000000000" pitchFamily="34" charset="0"/>
              </a:rPr>
              <a:t>1ª etapa- Preparação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8556" y="1665515"/>
            <a:ext cx="10515600" cy="5192486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hianti It Win95BT" panose="020C0502030509090204" pitchFamily="34" charset="0"/>
              </a:rPr>
              <a:t>Análise da pesquisa sobre Comunicação realizada nas Inspetorias em 2015;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Com base nesta análise, criação de um texto base apontando as necessidades das escolas salesianas;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Partilha deste texto e colaboração dos delegados/coordenadoras de Comunicação das Inspetorias;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Construção do Briefing, a partir da colaboração das Inspetorias;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Análise do texto final com a </a:t>
            </a:r>
            <a:r>
              <a:rPr lang="pt-BR" sz="3200" dirty="0" err="1">
                <a:latin typeface="Chianti It Win95BT" panose="020C0502030509090204" pitchFamily="34" charset="0"/>
              </a:rPr>
              <a:t>Direx</a:t>
            </a:r>
            <a:r>
              <a:rPr lang="pt-BR" sz="3200" dirty="0">
                <a:latin typeface="Chianti It Win95BT" panose="020C0502030509090204" pitchFamily="34" charset="0"/>
              </a:rPr>
              <a:t> da RSE;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Construção do Edital de Concorrência;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2250" b="37938"/>
          <a:stretch/>
        </p:blipFill>
        <p:spPr>
          <a:xfrm>
            <a:off x="8602022" y="152853"/>
            <a:ext cx="2452421" cy="1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74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556" y="316139"/>
            <a:ext cx="10515600" cy="105546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enguin" panose="020B7200000000000000" pitchFamily="34" charset="0"/>
              </a:rPr>
              <a:t>Processo de concorrência:</a:t>
            </a:r>
            <a:br>
              <a:rPr lang="pt-BR" dirty="0">
                <a:latin typeface="Penguin" panose="020B7200000000000000" pitchFamily="34" charset="0"/>
              </a:rPr>
            </a:br>
            <a:r>
              <a:rPr lang="pt-BR" dirty="0">
                <a:latin typeface="Penguin" panose="020B7200000000000000" pitchFamily="34" charset="0"/>
              </a:rPr>
              <a:t>2ª etapa- Inscrições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8556" y="1890939"/>
            <a:ext cx="10515600" cy="4967061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hianti It Win95BT" panose="020C0502030509090204" pitchFamily="34" charset="0"/>
              </a:rPr>
              <a:t>Divulgação do Edital de Concorrência no site RSE Informa e para algumas agências conhecidas pelas Inspetorias;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Inscrição das empresas;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Envio do briefing e arquivos necessários para cada empresa;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Acompanhamento e retirada de dúvidas dos responsáveis pela criação das agências;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2250" b="37938"/>
          <a:stretch/>
        </p:blipFill>
        <p:spPr>
          <a:xfrm>
            <a:off x="8602022" y="152853"/>
            <a:ext cx="2452421" cy="1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556" y="316139"/>
            <a:ext cx="10515600" cy="105546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enguin" panose="020B7200000000000000" pitchFamily="34" charset="0"/>
              </a:rPr>
              <a:t>Processo de concorrência:</a:t>
            </a:r>
            <a:br>
              <a:rPr lang="pt-BR" dirty="0">
                <a:latin typeface="Penguin" panose="020B7200000000000000" pitchFamily="34" charset="0"/>
              </a:rPr>
            </a:br>
            <a:r>
              <a:rPr lang="pt-BR" dirty="0">
                <a:latin typeface="Penguin" panose="020B7200000000000000" pitchFamily="34" charset="0"/>
              </a:rPr>
              <a:t>3ª etapa- Seleção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8556" y="1890939"/>
            <a:ext cx="10515600" cy="4967061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hianti It Win95BT" panose="020C0502030509090204" pitchFamily="34" charset="0"/>
              </a:rPr>
              <a:t>Recebimento das propostas de Campanhas e análise das mesmas pelas coordenadoras e delegados da Comunicação das Inspetorias;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Reunião com a </a:t>
            </a:r>
            <a:r>
              <a:rPr lang="pt-BR" sz="3200" dirty="0" err="1">
                <a:latin typeface="Chianti It Win95BT" panose="020C0502030509090204" pitchFamily="34" charset="0"/>
              </a:rPr>
              <a:t>Direx</a:t>
            </a:r>
            <a:r>
              <a:rPr lang="pt-BR" sz="3200" dirty="0">
                <a:latin typeface="Chianti It Win95BT" panose="020C0502030509090204" pitchFamily="34" charset="0"/>
              </a:rPr>
              <a:t> da RSE para estudo das análises enviadas e definição das três melhores Campanhas;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Devolutiva dos resultados para as agências participantes;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Encaminhamento para a participação das três empresas no ENARSE;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Escolha da melhor proposta no ENARSE</a:t>
            </a:r>
          </a:p>
          <a:p>
            <a:endParaRPr lang="pt-BR" sz="3200" dirty="0">
              <a:latin typeface="Chianti It Win95BT" panose="020C050203050909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2250" b="37938"/>
          <a:stretch/>
        </p:blipFill>
        <p:spPr>
          <a:xfrm>
            <a:off x="8602022" y="152853"/>
            <a:ext cx="2452421" cy="1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66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556" y="316139"/>
            <a:ext cx="10515600" cy="105546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enguin" panose="020B7200000000000000" pitchFamily="34" charset="0"/>
              </a:rPr>
              <a:t>Processo de concorrência:</a:t>
            </a:r>
            <a:br>
              <a:rPr lang="pt-BR" dirty="0">
                <a:latin typeface="Penguin" panose="020B7200000000000000" pitchFamily="34" charset="0"/>
              </a:rPr>
            </a:br>
            <a:r>
              <a:rPr lang="pt-BR" dirty="0">
                <a:latin typeface="Penguin" panose="020B7200000000000000" pitchFamily="34" charset="0"/>
              </a:rPr>
              <a:t>4ª etapa- Acompanhamento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8556" y="1890939"/>
            <a:ext cx="10515600" cy="4967061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hianti It Win95BT" panose="020C0502030509090204" pitchFamily="34" charset="0"/>
              </a:rPr>
              <a:t>Divulgação da empresa finalista;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Fechamento do contrato com a empresa finalista;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Acompanhamento e validação de cada peça da Campanha, levando em consideração todos os apontamento realizados pelas coordenadoras e delegados </a:t>
            </a:r>
            <a:r>
              <a:rPr lang="pt-BR" sz="3200" dirty="0" err="1">
                <a:latin typeface="Chianti It Win95BT" panose="020C0502030509090204" pitchFamily="34" charset="0"/>
              </a:rPr>
              <a:t>Inspetoriais</a:t>
            </a:r>
            <a:r>
              <a:rPr lang="pt-BR" sz="3200" dirty="0">
                <a:latin typeface="Chianti It Win95BT" panose="020C0502030509090204" pitchFamily="34" charset="0"/>
              </a:rPr>
              <a:t> da Comunicação;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Entrega das peças abertas para as unidades até o dia 30/06/2016;</a:t>
            </a:r>
          </a:p>
          <a:p>
            <a:endParaRPr lang="pt-BR" sz="3200" dirty="0">
              <a:latin typeface="Chianti It Win95BT" panose="020C0502030509090204" pitchFamily="34" charset="0"/>
            </a:endParaRPr>
          </a:p>
          <a:p>
            <a:endParaRPr lang="pt-BR" sz="3200" dirty="0">
              <a:latin typeface="Chianti It Win95BT" panose="020C050203050909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2250" b="37938"/>
          <a:stretch/>
        </p:blipFill>
        <p:spPr>
          <a:xfrm>
            <a:off x="8602022" y="152853"/>
            <a:ext cx="2452421" cy="1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20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18556" y="316139"/>
            <a:ext cx="10515600" cy="1055461"/>
          </a:xfrm>
        </p:spPr>
        <p:txBody>
          <a:bodyPr>
            <a:normAutofit fontScale="90000"/>
          </a:bodyPr>
          <a:lstStyle/>
          <a:p>
            <a:r>
              <a:rPr lang="pt-BR" dirty="0">
                <a:latin typeface="Penguin" panose="020B7200000000000000" pitchFamily="34" charset="0"/>
              </a:rPr>
              <a:t>Processo de concorrência:</a:t>
            </a:r>
            <a:br>
              <a:rPr lang="pt-BR" dirty="0">
                <a:latin typeface="Penguin" panose="020B7200000000000000" pitchFamily="34" charset="0"/>
              </a:rPr>
            </a:br>
            <a:r>
              <a:rPr lang="pt-BR" dirty="0">
                <a:latin typeface="Penguin" panose="020B7200000000000000" pitchFamily="34" charset="0"/>
              </a:rPr>
              <a:t>5ª etapa-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18556" y="1890940"/>
            <a:ext cx="9069931" cy="1819669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Chianti It Win95BT" panose="020C0502030509090204" pitchFamily="34" charset="0"/>
              </a:rPr>
              <a:t>Avaliação do processo realizado em 2016;</a:t>
            </a:r>
          </a:p>
          <a:p>
            <a:r>
              <a:rPr lang="pt-BR" sz="3200" dirty="0">
                <a:latin typeface="Chianti It Win95BT" panose="020C0502030509090204" pitchFamily="34" charset="0"/>
              </a:rPr>
              <a:t>Avaliação da Campanha criada em 2016;</a:t>
            </a:r>
          </a:p>
          <a:p>
            <a:pPr marL="0" indent="0">
              <a:buNone/>
            </a:pPr>
            <a:r>
              <a:rPr lang="pt-BR" sz="3200" dirty="0">
                <a:latin typeface="Chianti It Win95BT" panose="020C0502030509090204" pitchFamily="34" charset="0"/>
              </a:rPr>
              <a:t>(até 30 de dezembro)</a:t>
            </a:r>
          </a:p>
          <a:p>
            <a:endParaRPr lang="pt-BR" sz="3200" dirty="0">
              <a:latin typeface="Chianti It Win95BT" panose="020C0502030509090204" pitchFamily="34" charset="0"/>
            </a:endParaRPr>
          </a:p>
          <a:p>
            <a:endParaRPr lang="pt-BR" sz="3200" dirty="0">
              <a:latin typeface="Chianti It Win95BT" panose="020C050203050909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2250" b="37938"/>
          <a:stretch/>
        </p:blipFill>
        <p:spPr>
          <a:xfrm>
            <a:off x="8602022" y="152853"/>
            <a:ext cx="2452421" cy="151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6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5741" y="208547"/>
            <a:ext cx="10515600" cy="1325563"/>
          </a:xfrm>
        </p:spPr>
        <p:txBody>
          <a:bodyPr/>
          <a:lstStyle/>
          <a:p>
            <a:pPr algn="ctr"/>
            <a:r>
              <a:rPr lang="pt-BR" b="1" dirty="0">
                <a:latin typeface="Penguin" panose="020B7200000000000000" pitchFamily="34" charset="0"/>
              </a:rPr>
              <a:t>Agências Finalistas: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12518" t="23520" r="33725" b="24725"/>
          <a:stretch/>
        </p:blipFill>
        <p:spPr>
          <a:xfrm>
            <a:off x="423629" y="1690688"/>
            <a:ext cx="4315441" cy="233588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/>
          <a:srcRect l="21930" t="-5047" r="10526" b="17739"/>
          <a:stretch/>
        </p:blipFill>
        <p:spPr>
          <a:xfrm>
            <a:off x="7615875" y="4170947"/>
            <a:ext cx="3805466" cy="181902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180" y="1909012"/>
            <a:ext cx="2598820" cy="259882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l="31368" t="31689" r="49645" b="33882"/>
          <a:stretch/>
        </p:blipFill>
        <p:spPr>
          <a:xfrm>
            <a:off x="4951657" y="2118937"/>
            <a:ext cx="2904935" cy="296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7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955408" y="3678128"/>
            <a:ext cx="93983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Link: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hlinkClick r:id="rId2"/>
              </a:rPr>
              <a:t>https://www.lucidchart.com/documents/view/4802499c-0c17-47af-902c-745ec642e29d</a:t>
            </a:r>
            <a:endParaRPr kumimoji="0" lang="pt-BR" altLang="pt-B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2518" t="23520" r="33725" b="24725"/>
          <a:stretch/>
        </p:blipFill>
        <p:spPr>
          <a:xfrm>
            <a:off x="2398909" y="269851"/>
            <a:ext cx="6388669" cy="3458087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9415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r="1367" b="19260"/>
          <a:stretch/>
        </p:blipFill>
        <p:spPr>
          <a:xfrm>
            <a:off x="1688122" y="1869861"/>
            <a:ext cx="8804924" cy="516714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88122" y="365125"/>
            <a:ext cx="6203853" cy="1325563"/>
          </a:xfrm>
        </p:spPr>
        <p:txBody>
          <a:bodyPr>
            <a:normAutofit/>
          </a:bodyPr>
          <a:lstStyle/>
          <a:p>
            <a:r>
              <a:rPr lang="pt-BR" sz="7200" dirty="0">
                <a:solidFill>
                  <a:srgbClr val="0070C0"/>
                </a:solidFill>
                <a:latin typeface="Penguin" panose="020B7200000000000000" pitchFamily="34" charset="0"/>
              </a:rPr>
              <a:t>Novo Portal RSB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5"/>
          <a:stretch/>
        </p:blipFill>
        <p:spPr>
          <a:xfrm>
            <a:off x="9917724" y="0"/>
            <a:ext cx="2082016" cy="2067197"/>
          </a:xfrm>
        </p:spPr>
      </p:pic>
      <p:sp>
        <p:nvSpPr>
          <p:cNvPr id="5" name="Retângulo 4"/>
          <p:cNvSpPr/>
          <p:nvPr/>
        </p:nvSpPr>
        <p:spPr>
          <a:xfrm>
            <a:off x="0" y="0"/>
            <a:ext cx="138792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6370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368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Chianti It Win95BT</vt:lpstr>
      <vt:lpstr>Penguin</vt:lpstr>
      <vt:lpstr>Wingdings</vt:lpstr>
      <vt:lpstr>Tema do Office</vt:lpstr>
      <vt:lpstr>Campanha de Matrículas  2016/2017</vt:lpstr>
      <vt:lpstr>Processo de concorrência: 1ª etapa- Preparação</vt:lpstr>
      <vt:lpstr>Processo de concorrência: 2ª etapa- Inscrições</vt:lpstr>
      <vt:lpstr>Processo de concorrência: 3ª etapa- Seleção</vt:lpstr>
      <vt:lpstr>Processo de concorrência: 4ª etapa- Acompanhamento</vt:lpstr>
      <vt:lpstr>Processo de concorrência: 5ª etapa- Avaliação</vt:lpstr>
      <vt:lpstr>Agências Finalistas: </vt:lpstr>
      <vt:lpstr>Apresentação do PowerPoint</vt:lpstr>
      <vt:lpstr>Novo Portal RSB</vt:lpstr>
      <vt:lpstr>Novo Template – Site - RSB</vt:lpstr>
      <vt:lpstr>Biblioteca Digital- RSB</vt:lpstr>
      <vt:lpstr>Sistema de Monitoramento de Mídias - RSB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Campanha de Matrículas  2016/2017</dc:title>
  <dc:creator>marcia</dc:creator>
  <cp:lastModifiedBy>marcia</cp:lastModifiedBy>
  <cp:revision>14</cp:revision>
  <dcterms:created xsi:type="dcterms:W3CDTF">2016-04-05T20:12:15Z</dcterms:created>
  <dcterms:modified xsi:type="dcterms:W3CDTF">2016-05-12T12:28:38Z</dcterms:modified>
</cp:coreProperties>
</file>